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Barlow Bold"/>
      <p:bold r:id="rId16"/>
    </p:embeddedFont>
    <p:embeddedFont>
      <p:font typeface="Microsoft Tai Le" panose="020B0502040204020203" pitchFamily="34" charset="0"/>
      <p:regular r:id="rId17"/>
      <p:bold r:id="rId18"/>
    </p:embeddedFont>
    <p:embeddedFont>
      <p:font typeface="Montserrat" panose="00000500000000000000" pitchFamily="2" charset="0"/>
      <p:regular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1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48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169908"/>
            <a:ext cx="7627382" cy="3934301"/>
          </a:xfrm>
          <a:prstGeom prst="rect">
            <a:avLst/>
          </a:prstGeom>
          <a:noFill/>
          <a:ln/>
        </p:spPr>
        <p:txBody>
          <a:bodyPr wrap="square" lIns="0" tIns="0" rIns="0" bIns="0" rtlCol="0" anchor="t"/>
          <a:lstStyle/>
          <a:p>
            <a:pPr marL="0" indent="0">
              <a:lnSpc>
                <a:spcPts val="7700"/>
              </a:lnSpc>
              <a:buNone/>
            </a:pPr>
            <a:r>
              <a:rPr lang="en-US" sz="6150" b="1" dirty="0">
                <a:solidFill>
                  <a:srgbClr val="9998FF"/>
                </a:solidFill>
                <a:latin typeface="Barlow Bold" pitchFamily="34" charset="0"/>
                <a:ea typeface="Barlow Bold" pitchFamily="34" charset="-122"/>
                <a:cs typeface="Barlow Bold" pitchFamily="34" charset="-120"/>
              </a:rPr>
              <a:t>Predicting Disposable Income and Savings Using Machine Learning</a:t>
            </a:r>
            <a:endParaRPr lang="en-US" sz="6150" dirty="0"/>
          </a:p>
        </p:txBody>
      </p:sp>
      <p:sp>
        <p:nvSpPr>
          <p:cNvPr id="4" name="Text 1"/>
          <p:cNvSpPr/>
          <p:nvPr/>
        </p:nvSpPr>
        <p:spPr>
          <a:xfrm>
            <a:off x="758309" y="5429131"/>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project explores the use of machine learning models to predict disposable income and potential savings based on personal finance factors.</a:t>
            </a:r>
            <a:endParaRPr lang="en-US" sz="1700" dirty="0"/>
          </a:p>
        </p:txBody>
      </p:sp>
      <p:sp>
        <p:nvSpPr>
          <p:cNvPr id="5" name="Text 2"/>
          <p:cNvSpPr/>
          <p:nvPr/>
        </p:nvSpPr>
        <p:spPr>
          <a:xfrm>
            <a:off x="758309" y="6712982"/>
            <a:ext cx="7627382" cy="346710"/>
          </a:xfrm>
          <a:prstGeom prst="rect">
            <a:avLst/>
          </a:prstGeom>
          <a:noFill/>
          <a:ln/>
        </p:spPr>
        <p:txBody>
          <a:bodyPr wrap="none" lIns="0" tIns="0" rIns="0" bIns="0" rtlCol="0" anchor="t"/>
          <a:lstStyle/>
          <a:p>
            <a:pPr marL="0" indent="0">
              <a:lnSpc>
                <a:spcPts val="2700"/>
              </a:lnSpc>
              <a:buNone/>
            </a:pPr>
            <a:r>
              <a:rPr lang="en-US" sz="1700" b="1" i="1" dirty="0">
                <a:solidFill>
                  <a:srgbClr val="EEEFF5"/>
                </a:solidFill>
                <a:latin typeface="Montserrat" pitchFamily="34" charset="0"/>
                <a:ea typeface="Montserrat" pitchFamily="34" charset="-122"/>
                <a:cs typeface="Montserrat" pitchFamily="34" charset="-120"/>
              </a:rPr>
              <a:t>By Sehba Khan</a:t>
            </a:r>
            <a:endParaRPr lang="en-US" sz="1700"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539597"/>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Model Selection</a:t>
            </a:r>
            <a:endParaRPr lang="en-US" sz="4450" dirty="0"/>
          </a:p>
        </p:txBody>
      </p:sp>
      <p:sp>
        <p:nvSpPr>
          <p:cNvPr id="4" name="Shape 1"/>
          <p:cNvSpPr/>
          <p:nvPr/>
        </p:nvSpPr>
        <p:spPr>
          <a:xfrm>
            <a:off x="758309" y="2820948"/>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941427" y="2893576"/>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282094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Models Considered</a:t>
            </a:r>
            <a:endParaRPr lang="en-US" sz="2200" dirty="0"/>
          </a:p>
        </p:txBody>
      </p:sp>
      <p:sp>
        <p:nvSpPr>
          <p:cNvPr id="7" name="Text 4"/>
          <p:cNvSpPr/>
          <p:nvPr/>
        </p:nvSpPr>
        <p:spPr>
          <a:xfrm>
            <a:off x="1462326" y="3307080"/>
            <a:ext cx="3001447"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Linear Regression and Random Forest Regressor were evaluated.</a:t>
            </a:r>
            <a:endParaRPr lang="en-US" sz="1700" dirty="0"/>
          </a:p>
        </p:txBody>
      </p:sp>
      <p:sp>
        <p:nvSpPr>
          <p:cNvPr id="8" name="Shape 5"/>
          <p:cNvSpPr/>
          <p:nvPr/>
        </p:nvSpPr>
        <p:spPr>
          <a:xfrm>
            <a:off x="4680347" y="2820948"/>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4828223" y="2893576"/>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384363" y="2820948"/>
            <a:ext cx="3001447" cy="712470"/>
          </a:xfrm>
          <a:prstGeom prst="rect">
            <a:avLst/>
          </a:prstGeom>
          <a:noFill/>
          <a:ln/>
        </p:spPr>
        <p:txBody>
          <a:bodyPr wrap="squar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Selection Rationale</a:t>
            </a:r>
            <a:endParaRPr lang="en-US" sz="2200" dirty="0"/>
          </a:p>
        </p:txBody>
      </p:sp>
      <p:sp>
        <p:nvSpPr>
          <p:cNvPr id="11" name="Text 8"/>
          <p:cNvSpPr/>
          <p:nvPr/>
        </p:nvSpPr>
        <p:spPr>
          <a:xfrm>
            <a:off x="5384363" y="3663315"/>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Random Forest was chosen for its robustness and ability to handle non-linear relationships.</a:t>
            </a:r>
            <a:endParaRPr lang="en-US" sz="1700" dirty="0"/>
          </a:p>
        </p:txBody>
      </p:sp>
      <p:sp>
        <p:nvSpPr>
          <p:cNvPr id="12" name="Shape 9"/>
          <p:cNvSpPr/>
          <p:nvPr/>
        </p:nvSpPr>
        <p:spPr>
          <a:xfrm>
            <a:off x="758309" y="5510451"/>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3" name="Text 10"/>
          <p:cNvSpPr/>
          <p:nvPr/>
        </p:nvSpPr>
        <p:spPr>
          <a:xfrm>
            <a:off x="909638" y="5583079"/>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1462326" y="5510451"/>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Advantages</a:t>
            </a:r>
            <a:endParaRPr lang="en-US" sz="2200" dirty="0"/>
          </a:p>
        </p:txBody>
      </p:sp>
      <p:sp>
        <p:nvSpPr>
          <p:cNvPr id="15" name="Text 12"/>
          <p:cNvSpPr/>
          <p:nvPr/>
        </p:nvSpPr>
        <p:spPr>
          <a:xfrm>
            <a:off x="1462326" y="5996583"/>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Random Forest excels in feature importance analysis, providing valuable insights.</a:t>
            </a: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667226"/>
            <a:ext cx="7473077"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Model Training and Evaluation</a:t>
            </a:r>
            <a:endParaRPr lang="en-US" sz="4450" dirty="0"/>
          </a:p>
        </p:txBody>
      </p:sp>
      <p:pic>
        <p:nvPicPr>
          <p:cNvPr id="3" name="Image 0" descr="preencoded.png"/>
          <p:cNvPicPr>
            <a:picLocks noChangeAspect="1"/>
          </p:cNvPicPr>
          <p:nvPr/>
        </p:nvPicPr>
        <p:blipFill>
          <a:blip r:embed="rId3"/>
          <a:stretch>
            <a:fillRect/>
          </a:stretch>
        </p:blipFill>
        <p:spPr>
          <a:xfrm>
            <a:off x="758309" y="1813203"/>
            <a:ext cx="6394371" cy="3951923"/>
          </a:xfrm>
          <a:prstGeom prst="rect">
            <a:avLst/>
          </a:prstGeom>
        </p:spPr>
      </p:pic>
      <p:sp>
        <p:nvSpPr>
          <p:cNvPr id="4" name="Text 1"/>
          <p:cNvSpPr/>
          <p:nvPr/>
        </p:nvSpPr>
        <p:spPr>
          <a:xfrm>
            <a:off x="758309" y="6035873"/>
            <a:ext cx="3453884"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Performance Metrics</a:t>
            </a:r>
            <a:endParaRPr lang="en-US" sz="2200" dirty="0"/>
          </a:p>
        </p:txBody>
      </p:sp>
      <p:sp>
        <p:nvSpPr>
          <p:cNvPr id="5" name="Text 2"/>
          <p:cNvSpPr/>
          <p:nvPr/>
        </p:nvSpPr>
        <p:spPr>
          <a:xfrm>
            <a:off x="758309" y="6522006"/>
            <a:ext cx="639437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RMSE, MAE, and R² score were used to assess model performance for disposable income and potential savings.</a:t>
            </a:r>
            <a:endParaRPr lang="en-US" sz="1700" dirty="0"/>
          </a:p>
        </p:txBody>
      </p:sp>
      <p:pic>
        <p:nvPicPr>
          <p:cNvPr id="6" name="Image 1" descr="preencoded.png"/>
          <p:cNvPicPr>
            <a:picLocks noChangeAspect="1"/>
          </p:cNvPicPr>
          <p:nvPr/>
        </p:nvPicPr>
        <p:blipFill>
          <a:blip r:embed="rId4"/>
          <a:stretch>
            <a:fillRect/>
          </a:stretch>
        </p:blipFill>
        <p:spPr>
          <a:xfrm>
            <a:off x="7477601" y="1813203"/>
            <a:ext cx="6394490" cy="3952042"/>
          </a:xfrm>
          <a:prstGeom prst="rect">
            <a:avLst/>
          </a:prstGeom>
        </p:spPr>
      </p:pic>
      <p:sp>
        <p:nvSpPr>
          <p:cNvPr id="7" name="Text 3"/>
          <p:cNvSpPr/>
          <p:nvPr/>
        </p:nvSpPr>
        <p:spPr>
          <a:xfrm>
            <a:off x="7477601" y="603599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Results</a:t>
            </a:r>
            <a:endParaRPr lang="en-US" sz="2200" dirty="0"/>
          </a:p>
        </p:txBody>
      </p:sp>
      <p:sp>
        <p:nvSpPr>
          <p:cNvPr id="8" name="Text 4"/>
          <p:cNvSpPr/>
          <p:nvPr/>
        </p:nvSpPr>
        <p:spPr>
          <a:xfrm>
            <a:off x="7477601" y="6522125"/>
            <a:ext cx="6394490"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models achieved strong accuracy, demonstrating their ability to predict disposable income and potential savings with a high degree of precision.</a:t>
            </a:r>
            <a:endParaRPr lang="en-US" sz="1700" dirty="0"/>
          </a:p>
        </p:txBody>
      </p:sp>
      <p:sp>
        <p:nvSpPr>
          <p:cNvPr id="9" name="Rectangle: Rounded Corners 8">
            <a:extLst>
              <a:ext uri="{FF2B5EF4-FFF2-40B4-BE49-F238E27FC236}">
                <a16:creationId xmlns:a16="http://schemas.microsoft.com/office/drawing/2014/main" id="{6FD2F9F5-3E12-B2F1-36B7-A69DF0B5EC7D}"/>
              </a:ext>
            </a:extLst>
          </p:cNvPr>
          <p:cNvSpPr/>
          <p:nvPr/>
        </p:nvSpPr>
        <p:spPr>
          <a:xfrm>
            <a:off x="12761259" y="7679727"/>
            <a:ext cx="1775012" cy="510260"/>
          </a:xfrm>
          <a:prstGeom prst="roundRect">
            <a:avLst/>
          </a:prstGeom>
          <a:solidFill>
            <a:srgbClr val="282C32"/>
          </a:solidFill>
          <a:ln>
            <a:solidFill>
              <a:srgbClr val="28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6" name="Shape 7">
            <a:extLst>
              <a:ext uri="{FF2B5EF4-FFF2-40B4-BE49-F238E27FC236}">
                <a16:creationId xmlns:a16="http://schemas.microsoft.com/office/drawing/2014/main" id="{A3465BFE-7BDA-2D54-E067-08958AFEB549}"/>
              </a:ext>
            </a:extLst>
          </p:cNvPr>
          <p:cNvSpPr/>
          <p:nvPr/>
        </p:nvSpPr>
        <p:spPr>
          <a:xfrm>
            <a:off x="7315200" y="2986802"/>
            <a:ext cx="6817659" cy="3212292"/>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pic>
        <p:nvPicPr>
          <p:cNvPr id="2" name="Image 0" descr="preencoded.png"/>
          <p:cNvPicPr>
            <a:picLocks noChangeAspect="1"/>
          </p:cNvPicPr>
          <p:nvPr/>
        </p:nvPicPr>
        <p:blipFill>
          <a:blip r:embed="rId3"/>
          <a:stretch>
            <a:fillRect/>
          </a:stretch>
        </p:blipFill>
        <p:spPr>
          <a:xfrm>
            <a:off x="758309" y="1510784"/>
            <a:ext cx="4050625" cy="5207913"/>
          </a:xfrm>
          <a:prstGeom prst="rect">
            <a:avLst/>
          </a:prstGeom>
        </p:spPr>
      </p:pic>
      <p:sp>
        <p:nvSpPr>
          <p:cNvPr id="3" name="Text 0"/>
          <p:cNvSpPr/>
          <p:nvPr/>
        </p:nvSpPr>
        <p:spPr>
          <a:xfrm>
            <a:off x="7587139" y="2274094"/>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a:t>
            </a:r>
            <a:endParaRPr lang="en-US" sz="4450" dirty="0"/>
          </a:p>
        </p:txBody>
      </p:sp>
      <p:sp>
        <p:nvSpPr>
          <p:cNvPr id="4" name="Text 1"/>
          <p:cNvSpPr/>
          <p:nvPr/>
        </p:nvSpPr>
        <p:spPr>
          <a:xfrm>
            <a:off x="7587139" y="3203377"/>
            <a:ext cx="6292572" cy="277368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Based on the evaluation of different models, the Random Forest Regressor was selected as the final model for predicting disposable income and potential savings. With its strong accuracy and ability to handle non-linear relationships, the Random Forest model proves to be an effective tool for this task. The results obtained demonstrate its high precision in predicting these financial metrics.</a:t>
            </a:r>
            <a:endParaRPr lang="en-US" sz="1700" dirty="0"/>
          </a:p>
        </p:txBody>
      </p:sp>
      <p:sp>
        <p:nvSpPr>
          <p:cNvPr id="5" name="Rectangle: Rounded Corners 4">
            <a:extLst>
              <a:ext uri="{FF2B5EF4-FFF2-40B4-BE49-F238E27FC236}">
                <a16:creationId xmlns:a16="http://schemas.microsoft.com/office/drawing/2014/main" id="{CC660AC7-8B7E-8C63-C178-969A48970760}"/>
              </a:ext>
            </a:extLst>
          </p:cNvPr>
          <p:cNvSpPr/>
          <p:nvPr/>
        </p:nvSpPr>
        <p:spPr>
          <a:xfrm>
            <a:off x="12761259" y="7679727"/>
            <a:ext cx="1775012" cy="510260"/>
          </a:xfrm>
          <a:prstGeom prst="roundRect">
            <a:avLst/>
          </a:prstGeom>
          <a:solidFill>
            <a:srgbClr val="282C32"/>
          </a:solidFill>
          <a:ln>
            <a:solidFill>
              <a:srgbClr val="28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90250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Thank You</a:t>
            </a:r>
            <a:endParaRPr lang="en-US" sz="4450" dirty="0"/>
          </a:p>
        </p:txBody>
      </p:sp>
      <p:sp>
        <p:nvSpPr>
          <p:cNvPr id="4" name="Text 1"/>
          <p:cNvSpPr/>
          <p:nvPr/>
        </p:nvSpPr>
        <p:spPr>
          <a:xfrm>
            <a:off x="758309" y="3940135"/>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We appreciate your time and attention throughout this presentation. The insights we've gained will be invaluable as we continue to refine our data-driven approach to predicting disposable income and savings.</a:t>
            </a:r>
            <a:endParaRPr lang="en-US" sz="1700"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1771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Project Introduction</a:t>
            </a:r>
            <a:endParaRPr lang="en-US" sz="4450" dirty="0"/>
          </a:p>
        </p:txBody>
      </p:sp>
      <p:sp>
        <p:nvSpPr>
          <p:cNvPr id="4" name="Shape 1"/>
          <p:cNvSpPr/>
          <p:nvPr/>
        </p:nvSpPr>
        <p:spPr>
          <a:xfrm>
            <a:off x="758309" y="299906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941427" y="3071693"/>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299906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Problem</a:t>
            </a:r>
            <a:endParaRPr lang="en-US" sz="2200" dirty="0"/>
          </a:p>
        </p:txBody>
      </p:sp>
      <p:sp>
        <p:nvSpPr>
          <p:cNvPr id="7" name="Text 4"/>
          <p:cNvSpPr/>
          <p:nvPr/>
        </p:nvSpPr>
        <p:spPr>
          <a:xfrm>
            <a:off x="1462326" y="3485198"/>
            <a:ext cx="3001447"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Many individuals lack insights into their financial resources.</a:t>
            </a:r>
            <a:endParaRPr lang="en-US" sz="1700" dirty="0"/>
          </a:p>
        </p:txBody>
      </p:sp>
      <p:sp>
        <p:nvSpPr>
          <p:cNvPr id="8" name="Shape 5"/>
          <p:cNvSpPr/>
          <p:nvPr/>
        </p:nvSpPr>
        <p:spPr>
          <a:xfrm>
            <a:off x="4680347" y="299906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4828223" y="3071693"/>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384363" y="299906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Objective</a:t>
            </a:r>
            <a:endParaRPr lang="en-US" sz="2200" dirty="0"/>
          </a:p>
        </p:txBody>
      </p:sp>
      <p:sp>
        <p:nvSpPr>
          <p:cNvPr id="11" name="Text 8"/>
          <p:cNvSpPr/>
          <p:nvPr/>
        </p:nvSpPr>
        <p:spPr>
          <a:xfrm>
            <a:off x="5384363" y="3485198"/>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Empower users with predictive insights for informed financial decisions.</a:t>
            </a:r>
            <a:endParaRPr lang="en-US" sz="1700" dirty="0"/>
          </a:p>
        </p:txBody>
      </p:sp>
      <p:sp>
        <p:nvSpPr>
          <p:cNvPr id="12" name="Shape 9"/>
          <p:cNvSpPr/>
          <p:nvPr/>
        </p:nvSpPr>
        <p:spPr>
          <a:xfrm>
            <a:off x="758309" y="533233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3" name="Text 10"/>
          <p:cNvSpPr/>
          <p:nvPr/>
        </p:nvSpPr>
        <p:spPr>
          <a:xfrm>
            <a:off x="909638" y="5404961"/>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1462326" y="533233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Significance</a:t>
            </a:r>
            <a:endParaRPr lang="en-US" sz="2200" dirty="0"/>
          </a:p>
        </p:txBody>
      </p:sp>
      <p:sp>
        <p:nvSpPr>
          <p:cNvPr id="15" name="Text 12"/>
          <p:cNvSpPr/>
          <p:nvPr/>
        </p:nvSpPr>
        <p:spPr>
          <a:xfrm>
            <a:off x="1462326" y="5818465"/>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Improved financial literacy contributes to greater economic well-being.</a:t>
            </a: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52828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Problem Statement</a:t>
            </a:r>
            <a:endParaRPr lang="en-US" sz="4450" dirty="0"/>
          </a:p>
        </p:txBody>
      </p:sp>
      <p:sp>
        <p:nvSpPr>
          <p:cNvPr id="4" name="Shape 1"/>
          <p:cNvSpPr/>
          <p:nvPr/>
        </p:nvSpPr>
        <p:spPr>
          <a:xfrm>
            <a:off x="6244709" y="2565916"/>
            <a:ext cx="3705463" cy="2306122"/>
          </a:xfrm>
          <a:prstGeom prst="roundRect">
            <a:avLst>
              <a:gd name="adj" fmla="val 8456"/>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461284" y="2782491"/>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Financial Literacy Gap</a:t>
            </a:r>
            <a:endParaRPr lang="en-US" sz="2200" dirty="0"/>
          </a:p>
        </p:txBody>
      </p:sp>
      <p:sp>
        <p:nvSpPr>
          <p:cNvPr id="6" name="Text 3"/>
          <p:cNvSpPr/>
          <p:nvPr/>
        </p:nvSpPr>
        <p:spPr>
          <a:xfrm>
            <a:off x="6461284" y="3268623"/>
            <a:ext cx="3272314"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Individuals struggle to analyze income and spending habits, leading to poor financial management.</a:t>
            </a:r>
            <a:endParaRPr lang="en-US" sz="1700" dirty="0"/>
          </a:p>
        </p:txBody>
      </p:sp>
      <p:sp>
        <p:nvSpPr>
          <p:cNvPr id="7" name="Shape 4"/>
          <p:cNvSpPr/>
          <p:nvPr/>
        </p:nvSpPr>
        <p:spPr>
          <a:xfrm>
            <a:off x="10166747" y="2565916"/>
            <a:ext cx="3705463" cy="2306122"/>
          </a:xfrm>
          <a:prstGeom prst="roundRect">
            <a:avLst>
              <a:gd name="adj" fmla="val 8456"/>
            </a:avLst>
          </a:prstGeom>
          <a:solidFill>
            <a:srgbClr val="282C32"/>
          </a:solidFill>
          <a:ln/>
          <a:effectLst>
            <a:outerShdw blurRad="53340" dist="26670" dir="13500000" algn="bl" rotWithShape="0">
              <a:srgbClr val="FFFFFF">
                <a:alpha val="10000"/>
              </a:srgbClr>
            </a:outerShdw>
          </a:effectLst>
        </p:spPr>
      </p:sp>
      <p:sp>
        <p:nvSpPr>
          <p:cNvPr id="8" name="Text 5"/>
          <p:cNvSpPr/>
          <p:nvPr/>
        </p:nvSpPr>
        <p:spPr>
          <a:xfrm>
            <a:off x="10383322" y="2782491"/>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Impact</a:t>
            </a:r>
            <a:endParaRPr lang="en-US" sz="2200" dirty="0"/>
          </a:p>
        </p:txBody>
      </p:sp>
      <p:sp>
        <p:nvSpPr>
          <p:cNvPr id="9" name="Text 6"/>
          <p:cNvSpPr/>
          <p:nvPr/>
        </p:nvSpPr>
        <p:spPr>
          <a:xfrm>
            <a:off x="10383322" y="3268623"/>
            <a:ext cx="3272314"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Financial literacy directly impacts quality of life; predicting disposable income can guide budgeting.</a:t>
            </a:r>
            <a:endParaRPr lang="en-US" sz="1700" dirty="0"/>
          </a:p>
        </p:txBody>
      </p:sp>
      <p:sp>
        <p:nvSpPr>
          <p:cNvPr id="10" name="Shape 7"/>
          <p:cNvSpPr/>
          <p:nvPr/>
        </p:nvSpPr>
        <p:spPr>
          <a:xfrm>
            <a:off x="6244709" y="5182256"/>
            <a:ext cx="7627382" cy="1612702"/>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11" name="Text 8"/>
          <p:cNvSpPr/>
          <p:nvPr/>
        </p:nvSpPr>
        <p:spPr>
          <a:xfrm>
            <a:off x="6461284" y="530518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Statistics</a:t>
            </a:r>
            <a:endParaRPr lang="en-US" sz="2200" dirty="0"/>
          </a:p>
        </p:txBody>
      </p:sp>
      <p:sp>
        <p:nvSpPr>
          <p:cNvPr id="12" name="Text 9"/>
          <p:cNvSpPr/>
          <p:nvPr/>
        </p:nvSpPr>
        <p:spPr>
          <a:xfrm>
            <a:off x="6461284" y="5791319"/>
            <a:ext cx="7194233"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 significant percentage of individuals lack awareness of their spending habits, contributing to debt accumulation.</a:t>
            </a:r>
            <a:endParaRPr lang="en-US" sz="1700" dirty="0"/>
          </a:p>
        </p:txBody>
      </p:sp>
      <p:sp>
        <p:nvSpPr>
          <p:cNvPr id="13" name="Rectangle: Rounded Corners 12">
            <a:extLst>
              <a:ext uri="{FF2B5EF4-FFF2-40B4-BE49-F238E27FC236}">
                <a16:creationId xmlns:a16="http://schemas.microsoft.com/office/drawing/2014/main" id="{76EFF3F8-02D2-DAD4-D744-B59DFC14FC97}"/>
              </a:ext>
            </a:extLst>
          </p:cNvPr>
          <p:cNvSpPr/>
          <p:nvPr/>
        </p:nvSpPr>
        <p:spPr>
          <a:xfrm>
            <a:off x="12761259" y="7679727"/>
            <a:ext cx="1775012" cy="510260"/>
          </a:xfrm>
          <a:prstGeom prst="roundRect">
            <a:avLst/>
          </a:prstGeom>
          <a:solidFill>
            <a:srgbClr val="282C32"/>
          </a:solidFill>
          <a:ln>
            <a:solidFill>
              <a:srgbClr val="28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3" name="Shape 7">
            <a:extLst>
              <a:ext uri="{FF2B5EF4-FFF2-40B4-BE49-F238E27FC236}">
                <a16:creationId xmlns:a16="http://schemas.microsoft.com/office/drawing/2014/main" id="{3D07DCA4-5906-9A84-E103-5E05FAA60843}"/>
              </a:ext>
            </a:extLst>
          </p:cNvPr>
          <p:cNvSpPr/>
          <p:nvPr/>
        </p:nvSpPr>
        <p:spPr>
          <a:xfrm>
            <a:off x="4907202" y="2576583"/>
            <a:ext cx="4424083" cy="2343436"/>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12" name="Shape 7">
            <a:extLst>
              <a:ext uri="{FF2B5EF4-FFF2-40B4-BE49-F238E27FC236}">
                <a16:creationId xmlns:a16="http://schemas.microsoft.com/office/drawing/2014/main" id="{DB8FB485-1E7A-7F6B-B5C1-E576505728DD}"/>
              </a:ext>
            </a:extLst>
          </p:cNvPr>
          <p:cNvSpPr/>
          <p:nvPr/>
        </p:nvSpPr>
        <p:spPr>
          <a:xfrm>
            <a:off x="352585" y="2590030"/>
            <a:ext cx="4424083" cy="2343436"/>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2" name="Text 0"/>
          <p:cNvSpPr/>
          <p:nvPr/>
        </p:nvSpPr>
        <p:spPr>
          <a:xfrm>
            <a:off x="758309" y="1691164"/>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Data Collection</a:t>
            </a:r>
            <a:endParaRPr lang="en-US" sz="4450" dirty="0"/>
          </a:p>
        </p:txBody>
      </p:sp>
      <p:sp>
        <p:nvSpPr>
          <p:cNvPr id="3" name="Text 1"/>
          <p:cNvSpPr/>
          <p:nvPr/>
        </p:nvSpPr>
        <p:spPr>
          <a:xfrm>
            <a:off x="758309" y="294536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Data Source</a:t>
            </a:r>
            <a:endParaRPr lang="en-US" sz="2200" dirty="0"/>
          </a:p>
        </p:txBody>
      </p:sp>
      <p:sp>
        <p:nvSpPr>
          <p:cNvPr id="4" name="Text 2"/>
          <p:cNvSpPr/>
          <p:nvPr/>
        </p:nvSpPr>
        <p:spPr>
          <a:xfrm>
            <a:off x="758309" y="3518178"/>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dataset was sourced from Kaggle, focusing on Indian personal finance and spending habits.</a:t>
            </a:r>
            <a:endParaRPr lang="en-US" sz="1700" dirty="0"/>
          </a:p>
        </p:txBody>
      </p:sp>
      <p:sp>
        <p:nvSpPr>
          <p:cNvPr id="5" name="Text 3"/>
          <p:cNvSpPr/>
          <p:nvPr/>
        </p:nvSpPr>
        <p:spPr>
          <a:xfrm>
            <a:off x="5312926" y="294536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Dataset Details</a:t>
            </a:r>
            <a:endParaRPr lang="en-US" sz="2200" dirty="0"/>
          </a:p>
        </p:txBody>
      </p:sp>
      <p:sp>
        <p:nvSpPr>
          <p:cNvPr id="6" name="Text 4"/>
          <p:cNvSpPr/>
          <p:nvPr/>
        </p:nvSpPr>
        <p:spPr>
          <a:xfrm>
            <a:off x="5312926" y="3518178"/>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dataset comprises \[number of records, e.g., 10,000 records and 10 features], providing a rich foundation for analysis.</a:t>
            </a:r>
            <a:endParaRPr lang="en-US" sz="1700" dirty="0"/>
          </a:p>
        </p:txBody>
      </p:sp>
      <p:sp>
        <p:nvSpPr>
          <p:cNvPr id="7" name="Text 5"/>
          <p:cNvSpPr/>
          <p:nvPr/>
        </p:nvSpPr>
        <p:spPr>
          <a:xfrm>
            <a:off x="9867543" y="294536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Data Distribution</a:t>
            </a:r>
            <a:endParaRPr lang="en-US" sz="2200" dirty="0"/>
          </a:p>
        </p:txBody>
      </p:sp>
      <p:pic>
        <p:nvPicPr>
          <p:cNvPr id="8" name="Image 0" descr="preencoded.png"/>
          <p:cNvPicPr>
            <a:picLocks noChangeAspect="1"/>
          </p:cNvPicPr>
          <p:nvPr/>
        </p:nvPicPr>
        <p:blipFill>
          <a:blip r:embed="rId3"/>
          <a:stretch>
            <a:fillRect/>
          </a:stretch>
        </p:blipFill>
        <p:spPr>
          <a:xfrm>
            <a:off x="9867543" y="3545324"/>
            <a:ext cx="4018359" cy="2749391"/>
          </a:xfrm>
          <a:prstGeom prst="rect">
            <a:avLst/>
          </a:prstGeom>
        </p:spPr>
      </p:pic>
      <p:sp>
        <p:nvSpPr>
          <p:cNvPr id="11" name="Rectangle: Rounded Corners 10">
            <a:extLst>
              <a:ext uri="{FF2B5EF4-FFF2-40B4-BE49-F238E27FC236}">
                <a16:creationId xmlns:a16="http://schemas.microsoft.com/office/drawing/2014/main" id="{92D7D7B7-C3A8-C9C5-83D8-EDF0FB78601A}"/>
              </a:ext>
            </a:extLst>
          </p:cNvPr>
          <p:cNvSpPr/>
          <p:nvPr/>
        </p:nvSpPr>
        <p:spPr>
          <a:xfrm>
            <a:off x="12801600" y="7679727"/>
            <a:ext cx="1775012" cy="510260"/>
          </a:xfrm>
          <a:prstGeom prst="roundRect">
            <a:avLst/>
          </a:prstGeom>
          <a:solidFill>
            <a:srgbClr val="282C32"/>
          </a:solidFill>
          <a:ln>
            <a:solidFill>
              <a:srgbClr val="28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655689"/>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Data Exploration</a:t>
            </a:r>
            <a:endParaRPr lang="en-US" sz="4450" dirty="0"/>
          </a:p>
        </p:txBody>
      </p:sp>
      <p:sp>
        <p:nvSpPr>
          <p:cNvPr id="4" name="Shape 1"/>
          <p:cNvSpPr/>
          <p:nvPr/>
        </p:nvSpPr>
        <p:spPr>
          <a:xfrm>
            <a:off x="6244709" y="3693319"/>
            <a:ext cx="7627382" cy="1880473"/>
          </a:xfrm>
          <a:prstGeom prst="roundRect">
            <a:avLst>
              <a:gd name="adj" fmla="val 10370"/>
            </a:avLst>
          </a:prstGeom>
          <a:noFill/>
          <a:ln w="7620">
            <a:solidFill>
              <a:srgbClr val="FFFFFF">
                <a:alpha val="24000"/>
              </a:srgbClr>
            </a:solidFill>
            <a:prstDash val="solid"/>
          </a:ln>
        </p:spPr>
      </p:sp>
      <p:sp>
        <p:nvSpPr>
          <p:cNvPr id="5" name="Shape 2"/>
          <p:cNvSpPr/>
          <p:nvPr/>
        </p:nvSpPr>
        <p:spPr>
          <a:xfrm>
            <a:off x="6252329" y="3700939"/>
            <a:ext cx="7612142" cy="621744"/>
          </a:xfrm>
          <a:prstGeom prst="rect">
            <a:avLst/>
          </a:prstGeom>
          <a:solidFill>
            <a:srgbClr val="FFFFFF">
              <a:alpha val="4000"/>
            </a:srgbClr>
          </a:solidFill>
          <a:ln/>
        </p:spPr>
      </p:sp>
      <p:sp>
        <p:nvSpPr>
          <p:cNvPr id="6" name="Text 3"/>
          <p:cNvSpPr/>
          <p:nvPr/>
        </p:nvSpPr>
        <p:spPr>
          <a:xfrm>
            <a:off x="6468904" y="3838456"/>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Feature Type</a:t>
            </a:r>
            <a:endParaRPr lang="en-US" sz="1700" dirty="0"/>
          </a:p>
        </p:txBody>
      </p:sp>
      <p:sp>
        <p:nvSpPr>
          <p:cNvPr id="7" name="Text 4"/>
          <p:cNvSpPr/>
          <p:nvPr/>
        </p:nvSpPr>
        <p:spPr>
          <a:xfrm>
            <a:off x="10278785" y="3838456"/>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Examples</a:t>
            </a:r>
            <a:endParaRPr lang="en-US" sz="1700" dirty="0"/>
          </a:p>
        </p:txBody>
      </p:sp>
      <p:sp>
        <p:nvSpPr>
          <p:cNvPr id="8" name="Shape 5"/>
          <p:cNvSpPr/>
          <p:nvPr/>
        </p:nvSpPr>
        <p:spPr>
          <a:xfrm>
            <a:off x="6252329" y="4322683"/>
            <a:ext cx="7612142" cy="621744"/>
          </a:xfrm>
          <a:prstGeom prst="rect">
            <a:avLst/>
          </a:prstGeom>
          <a:solidFill>
            <a:srgbClr val="000000">
              <a:alpha val="4000"/>
            </a:srgbClr>
          </a:solidFill>
          <a:ln/>
        </p:spPr>
      </p:sp>
      <p:sp>
        <p:nvSpPr>
          <p:cNvPr id="9" name="Text 6"/>
          <p:cNvSpPr/>
          <p:nvPr/>
        </p:nvSpPr>
        <p:spPr>
          <a:xfrm>
            <a:off x="6468904" y="4460200"/>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Continuous</a:t>
            </a:r>
            <a:endParaRPr lang="en-US" sz="1700" dirty="0"/>
          </a:p>
        </p:txBody>
      </p:sp>
      <p:sp>
        <p:nvSpPr>
          <p:cNvPr id="10" name="Text 7"/>
          <p:cNvSpPr/>
          <p:nvPr/>
        </p:nvSpPr>
        <p:spPr>
          <a:xfrm>
            <a:off x="10278785" y="4460200"/>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Income, Spending Categories</a:t>
            </a:r>
            <a:endParaRPr lang="en-US" sz="1700" dirty="0"/>
          </a:p>
        </p:txBody>
      </p:sp>
      <p:sp>
        <p:nvSpPr>
          <p:cNvPr id="11" name="Shape 8"/>
          <p:cNvSpPr/>
          <p:nvPr/>
        </p:nvSpPr>
        <p:spPr>
          <a:xfrm>
            <a:off x="6252329" y="4944428"/>
            <a:ext cx="7612142" cy="621744"/>
          </a:xfrm>
          <a:prstGeom prst="rect">
            <a:avLst/>
          </a:prstGeom>
          <a:solidFill>
            <a:srgbClr val="FFFFFF">
              <a:alpha val="4000"/>
            </a:srgbClr>
          </a:solidFill>
          <a:ln/>
        </p:spPr>
      </p:sp>
      <p:sp>
        <p:nvSpPr>
          <p:cNvPr id="12" name="Text 9"/>
          <p:cNvSpPr/>
          <p:nvPr/>
        </p:nvSpPr>
        <p:spPr>
          <a:xfrm>
            <a:off x="6468904" y="5081945"/>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Categorical</a:t>
            </a:r>
            <a:endParaRPr lang="en-US" sz="1700" dirty="0"/>
          </a:p>
        </p:txBody>
      </p:sp>
      <p:sp>
        <p:nvSpPr>
          <p:cNvPr id="13" name="Text 10"/>
          <p:cNvSpPr/>
          <p:nvPr/>
        </p:nvSpPr>
        <p:spPr>
          <a:xfrm>
            <a:off x="10278785" y="5081945"/>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Occupation, City Tier</a:t>
            </a:r>
            <a:endParaRPr lang="en-US" sz="1700" dirty="0"/>
          </a:p>
        </p:txBody>
      </p:sp>
      <p:sp>
        <p:nvSpPr>
          <p:cNvPr id="14" name="Rectangle: Rounded Corners 13">
            <a:extLst>
              <a:ext uri="{FF2B5EF4-FFF2-40B4-BE49-F238E27FC236}">
                <a16:creationId xmlns:a16="http://schemas.microsoft.com/office/drawing/2014/main" id="{AA05EB87-42EB-1BB5-CCF5-C9B5AF9FAA8F}"/>
              </a:ext>
            </a:extLst>
          </p:cNvPr>
          <p:cNvSpPr/>
          <p:nvPr/>
        </p:nvSpPr>
        <p:spPr>
          <a:xfrm>
            <a:off x="12761259" y="7679727"/>
            <a:ext cx="1775012" cy="510260"/>
          </a:xfrm>
          <a:prstGeom prst="roundRect">
            <a:avLst/>
          </a:prstGeom>
          <a:solidFill>
            <a:srgbClr val="282C32"/>
          </a:solidFill>
          <a:ln>
            <a:solidFill>
              <a:srgbClr val="28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5" name="Shape 7">
            <a:extLst>
              <a:ext uri="{FF2B5EF4-FFF2-40B4-BE49-F238E27FC236}">
                <a16:creationId xmlns:a16="http://schemas.microsoft.com/office/drawing/2014/main" id="{01BA0B88-A45A-6BA4-E98C-A66A470B2875}"/>
              </a:ext>
            </a:extLst>
          </p:cNvPr>
          <p:cNvSpPr/>
          <p:nvPr/>
        </p:nvSpPr>
        <p:spPr>
          <a:xfrm>
            <a:off x="657385" y="5809159"/>
            <a:ext cx="7740808" cy="2012454"/>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14" name="Shape 7">
            <a:extLst>
              <a:ext uri="{FF2B5EF4-FFF2-40B4-BE49-F238E27FC236}">
                <a16:creationId xmlns:a16="http://schemas.microsoft.com/office/drawing/2014/main" id="{DE4D1634-A77E-7D32-D199-9DB54044F961}"/>
              </a:ext>
            </a:extLst>
          </p:cNvPr>
          <p:cNvSpPr/>
          <p:nvPr/>
        </p:nvSpPr>
        <p:spPr>
          <a:xfrm>
            <a:off x="657385" y="3847878"/>
            <a:ext cx="7740808" cy="1691940"/>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13" name="Shape 7">
            <a:extLst>
              <a:ext uri="{FF2B5EF4-FFF2-40B4-BE49-F238E27FC236}">
                <a16:creationId xmlns:a16="http://schemas.microsoft.com/office/drawing/2014/main" id="{17C82BC5-5024-9961-7663-FD6954909B34}"/>
              </a:ext>
            </a:extLst>
          </p:cNvPr>
          <p:cNvSpPr/>
          <p:nvPr/>
        </p:nvSpPr>
        <p:spPr>
          <a:xfrm>
            <a:off x="657385" y="2065445"/>
            <a:ext cx="7652385" cy="1704856"/>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sp>
        <p:nvSpPr>
          <p:cNvPr id="3" name="Text 0"/>
          <p:cNvSpPr/>
          <p:nvPr/>
        </p:nvSpPr>
        <p:spPr>
          <a:xfrm>
            <a:off x="745808" y="586026"/>
            <a:ext cx="7652385" cy="1401842"/>
          </a:xfrm>
          <a:prstGeom prst="rect">
            <a:avLst/>
          </a:prstGeom>
          <a:noFill/>
          <a:ln/>
        </p:spPr>
        <p:txBody>
          <a:bodyPr wrap="square" lIns="0" tIns="0" rIns="0" bIns="0" rtlCol="0" anchor="t"/>
          <a:lstStyle/>
          <a:p>
            <a:pPr marL="0" indent="0">
              <a:lnSpc>
                <a:spcPts val="5500"/>
              </a:lnSpc>
              <a:buNone/>
            </a:pPr>
            <a:r>
              <a:rPr lang="en-US" sz="4400" b="1" dirty="0">
                <a:solidFill>
                  <a:srgbClr val="9998FF"/>
                </a:solidFill>
                <a:latin typeface="Barlow Bold" pitchFamily="34" charset="0"/>
                <a:ea typeface="Barlow Bold" pitchFamily="34" charset="-122"/>
                <a:cs typeface="Barlow Bold" pitchFamily="34" charset="-120"/>
              </a:rPr>
              <a:t>Exploratory Data Analysis (EDA)</a:t>
            </a:r>
            <a:endParaRPr lang="en-US" sz="4400" dirty="0"/>
          </a:p>
        </p:txBody>
      </p:sp>
      <p:pic>
        <p:nvPicPr>
          <p:cNvPr id="4" name="Image 1" descr="preencoded.png"/>
          <p:cNvPicPr>
            <a:picLocks noChangeAspect="1"/>
          </p:cNvPicPr>
          <p:nvPr/>
        </p:nvPicPr>
        <p:blipFill>
          <a:blip r:embed="rId4"/>
          <a:stretch>
            <a:fillRect/>
          </a:stretch>
        </p:blipFill>
        <p:spPr>
          <a:xfrm>
            <a:off x="745808" y="2307431"/>
            <a:ext cx="1065490" cy="1704856"/>
          </a:xfrm>
          <a:prstGeom prst="rect">
            <a:avLst/>
          </a:prstGeom>
        </p:spPr>
      </p:pic>
      <p:sp>
        <p:nvSpPr>
          <p:cNvPr id="5" name="Text 1"/>
          <p:cNvSpPr/>
          <p:nvPr/>
        </p:nvSpPr>
        <p:spPr>
          <a:xfrm>
            <a:off x="2130862" y="2520434"/>
            <a:ext cx="3830598" cy="350401"/>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Barlow Bold" pitchFamily="34" charset="0"/>
                <a:ea typeface="Barlow Bold" pitchFamily="34" charset="-122"/>
                <a:cs typeface="Barlow Bold" pitchFamily="34" charset="-120"/>
              </a:rPr>
              <a:t>Income and Disposable Income</a:t>
            </a:r>
            <a:endParaRPr lang="en-US" sz="2200" dirty="0"/>
          </a:p>
        </p:txBody>
      </p:sp>
      <p:sp>
        <p:nvSpPr>
          <p:cNvPr id="6" name="Text 2"/>
          <p:cNvSpPr/>
          <p:nvPr/>
        </p:nvSpPr>
        <p:spPr>
          <a:xfrm>
            <a:off x="2130862" y="2998589"/>
            <a:ext cx="6267331" cy="681990"/>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Examined relationships between income and disposable income.</a:t>
            </a:r>
            <a:endParaRPr lang="en-US" sz="1650" dirty="0"/>
          </a:p>
        </p:txBody>
      </p:sp>
      <p:pic>
        <p:nvPicPr>
          <p:cNvPr id="7" name="Image 2" descr="preencoded.png"/>
          <p:cNvPicPr>
            <a:picLocks noChangeAspect="1"/>
          </p:cNvPicPr>
          <p:nvPr/>
        </p:nvPicPr>
        <p:blipFill>
          <a:blip r:embed="rId5"/>
          <a:stretch>
            <a:fillRect/>
          </a:stretch>
        </p:blipFill>
        <p:spPr>
          <a:xfrm>
            <a:off x="745808" y="4012287"/>
            <a:ext cx="1065490" cy="1704856"/>
          </a:xfrm>
          <a:prstGeom prst="rect">
            <a:avLst/>
          </a:prstGeom>
        </p:spPr>
      </p:pic>
      <p:sp>
        <p:nvSpPr>
          <p:cNvPr id="8" name="Text 3"/>
          <p:cNvSpPr/>
          <p:nvPr/>
        </p:nvSpPr>
        <p:spPr>
          <a:xfrm>
            <a:off x="2130862" y="4225290"/>
            <a:ext cx="5498425" cy="350401"/>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Barlow Bold" pitchFamily="34" charset="0"/>
                <a:ea typeface="Barlow Bold" pitchFamily="34" charset="-122"/>
                <a:cs typeface="Barlow Bold" pitchFamily="34" charset="-120"/>
              </a:rPr>
              <a:t>Occupation, City Tier and Disposable Income</a:t>
            </a:r>
            <a:endParaRPr lang="en-US" sz="2200" dirty="0"/>
          </a:p>
        </p:txBody>
      </p:sp>
      <p:sp>
        <p:nvSpPr>
          <p:cNvPr id="9" name="Text 4"/>
          <p:cNvSpPr/>
          <p:nvPr/>
        </p:nvSpPr>
        <p:spPr>
          <a:xfrm>
            <a:off x="2130862" y="4703445"/>
            <a:ext cx="6267331" cy="681990"/>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Identified trends in disposable income across different </a:t>
            </a:r>
            <a:r>
              <a:rPr lang="en-US" sz="1800" dirty="0">
                <a:solidFill>
                  <a:srgbClr val="EEEFF5"/>
                </a:solidFill>
                <a:latin typeface="Microsoft Tai Le" panose="020B0502040204020203" pitchFamily="34" charset="0"/>
                <a:ea typeface="Barlow Bold" pitchFamily="34" charset="-122"/>
                <a:cs typeface="Microsoft Tai Le" panose="020B0502040204020203" pitchFamily="34" charset="0"/>
              </a:rPr>
              <a:t>Occupations, City Tiers</a:t>
            </a:r>
            <a:r>
              <a:rPr lang="en-US" sz="1650" dirty="0">
                <a:solidFill>
                  <a:srgbClr val="EEEFF5"/>
                </a:solidFill>
                <a:latin typeface="Montserrat" pitchFamily="34" charset="0"/>
                <a:ea typeface="Montserrat" pitchFamily="34" charset="-122"/>
                <a:cs typeface="Montserrat" pitchFamily="34" charset="-120"/>
              </a:rPr>
              <a:t>.</a:t>
            </a:r>
            <a:endParaRPr lang="en-US" sz="1650" dirty="0"/>
          </a:p>
        </p:txBody>
      </p:sp>
      <p:pic>
        <p:nvPicPr>
          <p:cNvPr id="10" name="Image 3" descr="preencoded.png"/>
          <p:cNvPicPr>
            <a:picLocks noChangeAspect="1"/>
          </p:cNvPicPr>
          <p:nvPr/>
        </p:nvPicPr>
        <p:blipFill>
          <a:blip r:embed="rId6"/>
          <a:stretch>
            <a:fillRect/>
          </a:stretch>
        </p:blipFill>
        <p:spPr>
          <a:xfrm>
            <a:off x="745808" y="5717143"/>
            <a:ext cx="1065490" cy="1927146"/>
          </a:xfrm>
          <a:prstGeom prst="rect">
            <a:avLst/>
          </a:prstGeom>
        </p:spPr>
      </p:pic>
      <p:sp>
        <p:nvSpPr>
          <p:cNvPr id="11" name="Text 5"/>
          <p:cNvSpPr/>
          <p:nvPr/>
        </p:nvSpPr>
        <p:spPr>
          <a:xfrm>
            <a:off x="2130862" y="5930146"/>
            <a:ext cx="2804041" cy="350401"/>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Barlow Bold" pitchFamily="34" charset="0"/>
                <a:ea typeface="Barlow Bold" pitchFamily="34" charset="-122"/>
                <a:cs typeface="Barlow Bold" pitchFamily="34" charset="-120"/>
              </a:rPr>
              <a:t>Spending Trends</a:t>
            </a:r>
            <a:endParaRPr lang="en-US" sz="2200" dirty="0"/>
          </a:p>
        </p:txBody>
      </p:sp>
      <p:sp>
        <p:nvSpPr>
          <p:cNvPr id="12" name="Text 6"/>
          <p:cNvSpPr/>
          <p:nvPr/>
        </p:nvSpPr>
        <p:spPr>
          <a:xfrm>
            <a:off x="2130862" y="6408301"/>
            <a:ext cx="6267331" cy="1022985"/>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Analyzed spending trends based on various spending categories and identified patterns and fluctuations in consumer behavior.</a:t>
            </a:r>
            <a:endParaRPr lang="en-US" sz="16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1" name="Shape 7">
            <a:extLst>
              <a:ext uri="{FF2B5EF4-FFF2-40B4-BE49-F238E27FC236}">
                <a16:creationId xmlns:a16="http://schemas.microsoft.com/office/drawing/2014/main" id="{069289DA-4295-85C9-3B55-BE5A1679D9F9}"/>
              </a:ext>
            </a:extLst>
          </p:cNvPr>
          <p:cNvSpPr/>
          <p:nvPr/>
        </p:nvSpPr>
        <p:spPr>
          <a:xfrm>
            <a:off x="5103158" y="5140523"/>
            <a:ext cx="8611672" cy="2243400"/>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10" name="Shape 7">
            <a:extLst>
              <a:ext uri="{FF2B5EF4-FFF2-40B4-BE49-F238E27FC236}">
                <a16:creationId xmlns:a16="http://schemas.microsoft.com/office/drawing/2014/main" id="{26B59E1B-D889-A236-3B2E-4533B0A3FEF2}"/>
              </a:ext>
            </a:extLst>
          </p:cNvPr>
          <p:cNvSpPr/>
          <p:nvPr/>
        </p:nvSpPr>
        <p:spPr>
          <a:xfrm>
            <a:off x="352585" y="5140523"/>
            <a:ext cx="4424083" cy="2343436"/>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2" name="Text 0"/>
          <p:cNvSpPr/>
          <p:nvPr/>
        </p:nvSpPr>
        <p:spPr>
          <a:xfrm>
            <a:off x="758309" y="1129070"/>
            <a:ext cx="8244959"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Exploratory Data Analysis (EDA):</a:t>
            </a:r>
            <a:endParaRPr lang="en-US" sz="4450" dirty="0"/>
          </a:p>
        </p:txBody>
      </p:sp>
      <p:pic>
        <p:nvPicPr>
          <p:cNvPr id="3" name="Image 0" descr="preencoded.png"/>
          <p:cNvPicPr>
            <a:picLocks noChangeAspect="1"/>
          </p:cNvPicPr>
          <p:nvPr/>
        </p:nvPicPr>
        <p:blipFill>
          <a:blip r:embed="rId3"/>
          <a:stretch>
            <a:fillRect/>
          </a:stretch>
        </p:blipFill>
        <p:spPr>
          <a:xfrm>
            <a:off x="758309" y="2410420"/>
            <a:ext cx="3458885" cy="2486382"/>
          </a:xfrm>
          <a:prstGeom prst="rect">
            <a:avLst/>
          </a:prstGeom>
        </p:spPr>
      </p:pic>
      <p:sp>
        <p:nvSpPr>
          <p:cNvPr id="4" name="Text 1"/>
          <p:cNvSpPr/>
          <p:nvPr/>
        </p:nvSpPr>
        <p:spPr>
          <a:xfrm>
            <a:off x="758309" y="5140523"/>
            <a:ext cx="3973354" cy="855107"/>
          </a:xfrm>
          <a:prstGeom prst="rect">
            <a:avLst/>
          </a:prstGeom>
          <a:noFill/>
          <a:ln/>
        </p:spPr>
        <p:txBody>
          <a:bodyPr wrap="square" lIns="0" tIns="0" rIns="0" bIns="0" rtlCol="0" anchor="t"/>
          <a:lstStyle/>
          <a:p>
            <a:pPr marL="0" indent="0">
              <a:lnSpc>
                <a:spcPts val="3350"/>
              </a:lnSpc>
              <a:buNone/>
            </a:pPr>
            <a:r>
              <a:rPr lang="en-US" sz="2650" b="1" dirty="0">
                <a:solidFill>
                  <a:srgbClr val="9998FF"/>
                </a:solidFill>
                <a:latin typeface="Barlow Bold" pitchFamily="34" charset="0"/>
                <a:ea typeface="Barlow Bold" pitchFamily="34" charset="-122"/>
                <a:cs typeface="Barlow Bold" pitchFamily="34" charset="-120"/>
              </a:rPr>
              <a:t> Income and Disposable Income</a:t>
            </a:r>
            <a:endParaRPr lang="en-US" sz="2650" dirty="0"/>
          </a:p>
        </p:txBody>
      </p:sp>
      <p:sp>
        <p:nvSpPr>
          <p:cNvPr id="5" name="Text 2"/>
          <p:cNvSpPr/>
          <p:nvPr/>
        </p:nvSpPr>
        <p:spPr>
          <a:xfrm>
            <a:off x="758309" y="6212205"/>
            <a:ext cx="3973354"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Visualize relationships between income and disposable income.</a:t>
            </a:r>
            <a:endParaRPr lang="en-US" sz="1700" dirty="0"/>
          </a:p>
        </p:txBody>
      </p:sp>
      <p:pic>
        <p:nvPicPr>
          <p:cNvPr id="6" name="Image 1" descr="preencoded.png"/>
          <p:cNvPicPr>
            <a:picLocks noChangeAspect="1"/>
          </p:cNvPicPr>
          <p:nvPr/>
        </p:nvPicPr>
        <p:blipFill>
          <a:blip r:embed="rId4"/>
          <a:stretch>
            <a:fillRect/>
          </a:stretch>
        </p:blipFill>
        <p:spPr>
          <a:xfrm>
            <a:off x="5267920" y="2410420"/>
            <a:ext cx="7931587" cy="2607350"/>
          </a:xfrm>
          <a:prstGeom prst="rect">
            <a:avLst/>
          </a:prstGeom>
        </p:spPr>
      </p:pic>
      <p:sp>
        <p:nvSpPr>
          <p:cNvPr id="7" name="Text 3"/>
          <p:cNvSpPr/>
          <p:nvPr/>
        </p:nvSpPr>
        <p:spPr>
          <a:xfrm>
            <a:off x="5267920" y="5261491"/>
            <a:ext cx="7047190" cy="427553"/>
          </a:xfrm>
          <a:prstGeom prst="rect">
            <a:avLst/>
          </a:prstGeom>
          <a:noFill/>
          <a:ln/>
        </p:spPr>
        <p:txBody>
          <a:bodyPr wrap="none" lIns="0" tIns="0" rIns="0" bIns="0" rtlCol="0" anchor="t"/>
          <a:lstStyle/>
          <a:p>
            <a:pPr marL="0" indent="0">
              <a:lnSpc>
                <a:spcPts val="3350"/>
              </a:lnSpc>
              <a:buNone/>
            </a:pPr>
            <a:r>
              <a:rPr lang="en-US" sz="2650" b="1" dirty="0">
                <a:solidFill>
                  <a:srgbClr val="9998FF"/>
                </a:solidFill>
                <a:latin typeface="Barlow Bold" pitchFamily="34" charset="0"/>
                <a:ea typeface="Barlow Bold" pitchFamily="34" charset="-122"/>
                <a:cs typeface="Barlow Bold" pitchFamily="34" charset="-120"/>
              </a:rPr>
              <a:t>Disposable Income by Occupation and City Tier</a:t>
            </a:r>
            <a:endParaRPr lang="en-US" sz="2650" dirty="0"/>
          </a:p>
        </p:txBody>
      </p:sp>
      <p:sp>
        <p:nvSpPr>
          <p:cNvPr id="8" name="Text 4"/>
          <p:cNvSpPr/>
          <p:nvPr/>
        </p:nvSpPr>
        <p:spPr>
          <a:xfrm>
            <a:off x="5267920" y="6176486"/>
            <a:ext cx="861167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Analyze the distribution of disposable income among different occupations and city tiers to identify any potential patterns or differences.</a:t>
            </a:r>
            <a:endParaRPr lang="en-US" sz="1700" dirty="0"/>
          </a:p>
        </p:txBody>
      </p:sp>
      <p:sp>
        <p:nvSpPr>
          <p:cNvPr id="9" name="Rectangle: Rounded Corners 8">
            <a:extLst>
              <a:ext uri="{FF2B5EF4-FFF2-40B4-BE49-F238E27FC236}">
                <a16:creationId xmlns:a16="http://schemas.microsoft.com/office/drawing/2014/main" id="{DB385C8F-785E-949D-082A-3AB3879DD63C}"/>
              </a:ext>
            </a:extLst>
          </p:cNvPr>
          <p:cNvSpPr/>
          <p:nvPr/>
        </p:nvSpPr>
        <p:spPr>
          <a:xfrm>
            <a:off x="12761259" y="7679727"/>
            <a:ext cx="1775012" cy="510260"/>
          </a:xfrm>
          <a:prstGeom prst="roundRect">
            <a:avLst/>
          </a:prstGeom>
          <a:solidFill>
            <a:srgbClr val="282C32"/>
          </a:solidFill>
          <a:ln>
            <a:solidFill>
              <a:srgbClr val="28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4" name="Shape 7">
            <a:extLst>
              <a:ext uri="{FF2B5EF4-FFF2-40B4-BE49-F238E27FC236}">
                <a16:creationId xmlns:a16="http://schemas.microsoft.com/office/drawing/2014/main" id="{4BAB3020-4758-B196-FA4D-053245A579EE}"/>
              </a:ext>
            </a:extLst>
          </p:cNvPr>
          <p:cNvSpPr/>
          <p:nvPr/>
        </p:nvSpPr>
        <p:spPr>
          <a:xfrm>
            <a:off x="9683314" y="4571149"/>
            <a:ext cx="4424083" cy="2958250"/>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15" name="Shape 7">
            <a:extLst>
              <a:ext uri="{FF2B5EF4-FFF2-40B4-BE49-F238E27FC236}">
                <a16:creationId xmlns:a16="http://schemas.microsoft.com/office/drawing/2014/main" id="{421B68AE-0320-0433-8628-311F77EC4775}"/>
              </a:ext>
            </a:extLst>
          </p:cNvPr>
          <p:cNvSpPr/>
          <p:nvPr/>
        </p:nvSpPr>
        <p:spPr>
          <a:xfrm>
            <a:off x="5103158" y="4571149"/>
            <a:ext cx="4424083" cy="2958250"/>
          </a:xfrm>
          <a:prstGeom prst="roundRect">
            <a:avLst>
              <a:gd name="adj" fmla="val 12091"/>
            </a:avLst>
          </a:prstGeom>
          <a:solidFill>
            <a:srgbClr val="282C32"/>
          </a:solidFill>
          <a:ln/>
          <a:effectLst>
            <a:outerShdw blurRad="53340" dist="26670" dir="13500000" algn="bl" rotWithShape="0">
              <a:srgbClr val="FFFFFF">
                <a:alpha val="10000"/>
              </a:srgbClr>
            </a:outerShdw>
          </a:effectLst>
        </p:spPr>
        <p:txBody>
          <a:bodyPr/>
          <a:lstStyle/>
          <a:p>
            <a:endParaRPr lang="en-US" dirty="0"/>
          </a:p>
        </p:txBody>
      </p:sp>
      <p:sp>
        <p:nvSpPr>
          <p:cNvPr id="13" name="Shape 7">
            <a:extLst>
              <a:ext uri="{FF2B5EF4-FFF2-40B4-BE49-F238E27FC236}">
                <a16:creationId xmlns:a16="http://schemas.microsoft.com/office/drawing/2014/main" id="{685E65FF-05B1-A290-D9CB-5B52E340121A}"/>
              </a:ext>
            </a:extLst>
          </p:cNvPr>
          <p:cNvSpPr/>
          <p:nvPr/>
        </p:nvSpPr>
        <p:spPr>
          <a:xfrm>
            <a:off x="358181" y="4600669"/>
            <a:ext cx="4424083" cy="2805851"/>
          </a:xfrm>
          <a:prstGeom prst="roundRect">
            <a:avLst>
              <a:gd name="adj" fmla="val 12091"/>
            </a:avLst>
          </a:prstGeom>
          <a:solidFill>
            <a:srgbClr val="282C32"/>
          </a:solidFill>
          <a:ln/>
          <a:effectLst>
            <a:outerShdw blurRad="53340" dist="26670" dir="13500000" algn="bl" rotWithShape="0">
              <a:srgbClr val="FFFFFF">
                <a:alpha val="10000"/>
              </a:srgbClr>
            </a:outerShdw>
          </a:effectLst>
        </p:spPr>
      </p:sp>
      <p:sp>
        <p:nvSpPr>
          <p:cNvPr id="2" name="Text 0"/>
          <p:cNvSpPr/>
          <p:nvPr/>
        </p:nvSpPr>
        <p:spPr>
          <a:xfrm>
            <a:off x="715208" y="639247"/>
            <a:ext cx="9919811" cy="672227"/>
          </a:xfrm>
          <a:prstGeom prst="rect">
            <a:avLst/>
          </a:prstGeom>
          <a:noFill/>
          <a:ln/>
        </p:spPr>
        <p:txBody>
          <a:bodyPr wrap="none" lIns="0" tIns="0" rIns="0" bIns="0" rtlCol="0" anchor="t"/>
          <a:lstStyle/>
          <a:p>
            <a:pPr marL="0" indent="0">
              <a:lnSpc>
                <a:spcPts val="5250"/>
              </a:lnSpc>
              <a:buNone/>
            </a:pPr>
            <a:r>
              <a:rPr lang="en-US" sz="4200" b="1" dirty="0">
                <a:solidFill>
                  <a:srgbClr val="9998FF"/>
                </a:solidFill>
                <a:latin typeface="Barlow Bold" pitchFamily="34" charset="0"/>
                <a:ea typeface="Barlow Bold" pitchFamily="34" charset="-122"/>
                <a:cs typeface="Barlow Bold" pitchFamily="34" charset="-120"/>
              </a:rPr>
              <a:t>Spending Trends by Spending Categories:</a:t>
            </a:r>
            <a:endParaRPr lang="en-US" sz="4200" dirty="0"/>
          </a:p>
        </p:txBody>
      </p:sp>
      <p:pic>
        <p:nvPicPr>
          <p:cNvPr id="3" name="Image 0" descr="preencoded.png"/>
          <p:cNvPicPr>
            <a:picLocks noChangeAspect="1"/>
          </p:cNvPicPr>
          <p:nvPr/>
        </p:nvPicPr>
        <p:blipFill>
          <a:blip r:embed="rId3"/>
          <a:stretch>
            <a:fillRect/>
          </a:stretch>
        </p:blipFill>
        <p:spPr>
          <a:xfrm>
            <a:off x="715208" y="1847731"/>
            <a:ext cx="4067056" cy="2563297"/>
          </a:xfrm>
          <a:prstGeom prst="rect">
            <a:avLst/>
          </a:prstGeom>
        </p:spPr>
      </p:pic>
      <p:sp>
        <p:nvSpPr>
          <p:cNvPr id="4" name="Text 1"/>
          <p:cNvSpPr/>
          <p:nvPr/>
        </p:nvSpPr>
        <p:spPr>
          <a:xfrm>
            <a:off x="715208" y="4640818"/>
            <a:ext cx="3998952" cy="335994"/>
          </a:xfrm>
          <a:prstGeom prst="rect">
            <a:avLst/>
          </a:prstGeom>
          <a:noFill/>
          <a:ln/>
        </p:spPr>
        <p:txBody>
          <a:bodyPr wrap="none" lIns="0" tIns="0" rIns="0" bIns="0" rtlCol="0" anchor="t"/>
          <a:lstStyle/>
          <a:p>
            <a:pPr marL="0" indent="0">
              <a:lnSpc>
                <a:spcPts val="2600"/>
              </a:lnSpc>
              <a:buNone/>
            </a:pPr>
            <a:r>
              <a:rPr lang="en-US" sz="2100" b="1" dirty="0">
                <a:solidFill>
                  <a:srgbClr val="9998FF"/>
                </a:solidFill>
                <a:latin typeface="Barlow Bold" pitchFamily="34" charset="0"/>
                <a:ea typeface="Barlow Bold" pitchFamily="34" charset="-122"/>
                <a:cs typeface="Barlow Bold" pitchFamily="34" charset="-120"/>
              </a:rPr>
              <a:t>Disposable income and Groceries </a:t>
            </a:r>
            <a:endParaRPr lang="en-US" sz="2100" dirty="0"/>
          </a:p>
        </p:txBody>
      </p:sp>
      <p:sp>
        <p:nvSpPr>
          <p:cNvPr id="5" name="Text 2"/>
          <p:cNvSpPr/>
          <p:nvPr/>
        </p:nvSpPr>
        <p:spPr>
          <a:xfrm>
            <a:off x="715208" y="5436394"/>
            <a:ext cx="4067056" cy="1634133"/>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Examine the correlation between disposable income and spending on groceries to gain insights into consumer behavior and how it relates to income levels.</a:t>
            </a:r>
            <a:endParaRPr lang="en-US" sz="1600" dirty="0"/>
          </a:p>
        </p:txBody>
      </p:sp>
      <p:pic>
        <p:nvPicPr>
          <p:cNvPr id="6" name="Image 1" descr="preencoded.png"/>
          <p:cNvPicPr>
            <a:picLocks noChangeAspect="1"/>
          </p:cNvPicPr>
          <p:nvPr/>
        </p:nvPicPr>
        <p:blipFill>
          <a:blip r:embed="rId4"/>
          <a:stretch>
            <a:fillRect/>
          </a:stretch>
        </p:blipFill>
        <p:spPr>
          <a:xfrm>
            <a:off x="5288518" y="1847731"/>
            <a:ext cx="4067056" cy="2563297"/>
          </a:xfrm>
          <a:prstGeom prst="rect">
            <a:avLst/>
          </a:prstGeom>
        </p:spPr>
      </p:pic>
      <p:sp>
        <p:nvSpPr>
          <p:cNvPr id="7" name="Text 3"/>
          <p:cNvSpPr/>
          <p:nvPr/>
        </p:nvSpPr>
        <p:spPr>
          <a:xfrm>
            <a:off x="5288518" y="4640818"/>
            <a:ext cx="4067056" cy="671989"/>
          </a:xfrm>
          <a:prstGeom prst="rect">
            <a:avLst/>
          </a:prstGeom>
          <a:noFill/>
          <a:ln/>
        </p:spPr>
        <p:txBody>
          <a:bodyPr wrap="square" lIns="0" tIns="0" rIns="0" bIns="0" rtlCol="0" anchor="t"/>
          <a:lstStyle/>
          <a:p>
            <a:pPr marL="0" indent="0">
              <a:lnSpc>
                <a:spcPts val="2600"/>
              </a:lnSpc>
              <a:buNone/>
            </a:pPr>
            <a:r>
              <a:rPr lang="en-US" sz="2100" b="1" dirty="0">
                <a:solidFill>
                  <a:srgbClr val="9998FF"/>
                </a:solidFill>
                <a:latin typeface="Barlow Bold" pitchFamily="34" charset="0"/>
                <a:ea typeface="Barlow Bold" pitchFamily="34" charset="-122"/>
                <a:cs typeface="Barlow Bold" pitchFamily="34" charset="-120"/>
              </a:rPr>
              <a:t>Graph between disposable income and Transport </a:t>
            </a:r>
            <a:endParaRPr lang="en-US" sz="2100" dirty="0"/>
          </a:p>
        </p:txBody>
      </p:sp>
      <p:sp>
        <p:nvSpPr>
          <p:cNvPr id="8" name="Text 4"/>
          <p:cNvSpPr/>
          <p:nvPr/>
        </p:nvSpPr>
        <p:spPr>
          <a:xfrm>
            <a:off x="5288518" y="5772388"/>
            <a:ext cx="4067056" cy="1634133"/>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Investigate the relationship between disposable income and transportation to understand the impact of income levels on commuting habits and transportation preferences.</a:t>
            </a:r>
            <a:endParaRPr lang="en-US" sz="1600" dirty="0"/>
          </a:p>
        </p:txBody>
      </p:sp>
      <p:pic>
        <p:nvPicPr>
          <p:cNvPr id="9" name="Image 2" descr="preencoded.png"/>
          <p:cNvPicPr>
            <a:picLocks noChangeAspect="1"/>
          </p:cNvPicPr>
          <p:nvPr/>
        </p:nvPicPr>
        <p:blipFill>
          <a:blip r:embed="rId5"/>
          <a:stretch>
            <a:fillRect/>
          </a:stretch>
        </p:blipFill>
        <p:spPr>
          <a:xfrm>
            <a:off x="9861828" y="1847731"/>
            <a:ext cx="4067056" cy="2585918"/>
          </a:xfrm>
          <a:prstGeom prst="rect">
            <a:avLst/>
          </a:prstGeom>
        </p:spPr>
      </p:pic>
      <p:sp>
        <p:nvSpPr>
          <p:cNvPr id="10" name="Text 5"/>
          <p:cNvSpPr/>
          <p:nvPr/>
        </p:nvSpPr>
        <p:spPr>
          <a:xfrm>
            <a:off x="9861828" y="4663440"/>
            <a:ext cx="4067056" cy="671989"/>
          </a:xfrm>
          <a:prstGeom prst="rect">
            <a:avLst/>
          </a:prstGeom>
          <a:noFill/>
          <a:ln/>
        </p:spPr>
        <p:txBody>
          <a:bodyPr wrap="square" lIns="0" tIns="0" rIns="0" bIns="0" rtlCol="0" anchor="t"/>
          <a:lstStyle/>
          <a:p>
            <a:pPr marL="0" indent="0">
              <a:lnSpc>
                <a:spcPts val="2600"/>
              </a:lnSpc>
              <a:buNone/>
            </a:pPr>
            <a:r>
              <a:rPr lang="en-US" sz="2100" b="1" dirty="0">
                <a:solidFill>
                  <a:srgbClr val="9998FF"/>
                </a:solidFill>
                <a:latin typeface="Barlow Bold" pitchFamily="34" charset="0"/>
                <a:ea typeface="Barlow Bold" pitchFamily="34" charset="-122"/>
                <a:cs typeface="Barlow Bold" pitchFamily="34" charset="-120"/>
              </a:rPr>
              <a:t>Graph between disposable income and Entertainment</a:t>
            </a:r>
            <a:endParaRPr lang="en-US" sz="2100" dirty="0"/>
          </a:p>
        </p:txBody>
      </p:sp>
      <p:sp>
        <p:nvSpPr>
          <p:cNvPr id="11" name="Text 6"/>
          <p:cNvSpPr/>
          <p:nvPr/>
        </p:nvSpPr>
        <p:spPr>
          <a:xfrm>
            <a:off x="9861828" y="5539740"/>
            <a:ext cx="4067056" cy="1634133"/>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Analyze the correlation between disposable income and entertainment to gain insights into how income levels influence recreational activities and entertainment preferences. </a:t>
            </a:r>
            <a:endParaRPr lang="en-US" sz="1600" dirty="0"/>
          </a:p>
        </p:txBody>
      </p:sp>
      <p:sp>
        <p:nvSpPr>
          <p:cNvPr id="12" name="Rectangle: Rounded Corners 11">
            <a:extLst>
              <a:ext uri="{FF2B5EF4-FFF2-40B4-BE49-F238E27FC236}">
                <a16:creationId xmlns:a16="http://schemas.microsoft.com/office/drawing/2014/main" id="{76A54FB4-951B-8731-D146-918489A213BE}"/>
              </a:ext>
            </a:extLst>
          </p:cNvPr>
          <p:cNvSpPr/>
          <p:nvPr/>
        </p:nvSpPr>
        <p:spPr>
          <a:xfrm>
            <a:off x="12761259" y="7679727"/>
            <a:ext cx="1775012" cy="510260"/>
          </a:xfrm>
          <a:prstGeom prst="roundRect">
            <a:avLst/>
          </a:prstGeom>
          <a:solidFill>
            <a:srgbClr val="282C32"/>
          </a:solidFill>
          <a:ln>
            <a:solidFill>
              <a:srgbClr val="28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4486"/>
          </a:xfrm>
          <a:prstGeom prst="rect">
            <a:avLst/>
          </a:prstGeom>
        </p:spPr>
      </p:pic>
      <p:sp>
        <p:nvSpPr>
          <p:cNvPr id="3" name="Text 0"/>
          <p:cNvSpPr/>
          <p:nvPr/>
        </p:nvSpPr>
        <p:spPr>
          <a:xfrm>
            <a:off x="715208" y="3116461"/>
            <a:ext cx="5377934" cy="672227"/>
          </a:xfrm>
          <a:prstGeom prst="rect">
            <a:avLst/>
          </a:prstGeom>
          <a:noFill/>
          <a:ln/>
        </p:spPr>
        <p:txBody>
          <a:bodyPr wrap="none" lIns="0" tIns="0" rIns="0" bIns="0" rtlCol="0" anchor="t"/>
          <a:lstStyle/>
          <a:p>
            <a:pPr marL="0" indent="0">
              <a:lnSpc>
                <a:spcPts val="5250"/>
              </a:lnSpc>
              <a:buNone/>
            </a:pPr>
            <a:r>
              <a:rPr lang="en-US" sz="4200" b="1" dirty="0">
                <a:solidFill>
                  <a:srgbClr val="9998FF"/>
                </a:solidFill>
                <a:latin typeface="Barlow Bold" pitchFamily="34" charset="0"/>
                <a:ea typeface="Barlow Bold" pitchFamily="34" charset="-122"/>
                <a:cs typeface="Barlow Bold" pitchFamily="34" charset="-120"/>
              </a:rPr>
              <a:t>Data Preprocessing</a:t>
            </a:r>
            <a:endParaRPr lang="en-US" sz="4200" dirty="0"/>
          </a:p>
        </p:txBody>
      </p:sp>
      <p:sp>
        <p:nvSpPr>
          <p:cNvPr id="4" name="Shape 1"/>
          <p:cNvSpPr/>
          <p:nvPr/>
        </p:nvSpPr>
        <p:spPr>
          <a:xfrm>
            <a:off x="7303770" y="4095155"/>
            <a:ext cx="22860" cy="3576161"/>
          </a:xfrm>
          <a:prstGeom prst="roundRect">
            <a:avLst>
              <a:gd name="adj" fmla="val 804576"/>
            </a:avLst>
          </a:prstGeom>
          <a:solidFill>
            <a:srgbClr val="60646A"/>
          </a:solidFill>
          <a:ln/>
        </p:spPr>
      </p:sp>
      <p:sp>
        <p:nvSpPr>
          <p:cNvPr id="5" name="Shape 2"/>
          <p:cNvSpPr/>
          <p:nvPr/>
        </p:nvSpPr>
        <p:spPr>
          <a:xfrm>
            <a:off x="6393001" y="4543306"/>
            <a:ext cx="715208" cy="22860"/>
          </a:xfrm>
          <a:prstGeom prst="roundRect">
            <a:avLst>
              <a:gd name="adj" fmla="val 804576"/>
            </a:avLst>
          </a:prstGeom>
          <a:solidFill>
            <a:srgbClr val="60646A"/>
          </a:solidFill>
          <a:ln/>
        </p:spPr>
      </p:sp>
      <p:sp>
        <p:nvSpPr>
          <p:cNvPr id="6" name="Shape 3"/>
          <p:cNvSpPr/>
          <p:nvPr/>
        </p:nvSpPr>
        <p:spPr>
          <a:xfrm>
            <a:off x="7085350" y="4324945"/>
            <a:ext cx="459700" cy="459700"/>
          </a:xfrm>
          <a:prstGeom prst="roundRect">
            <a:avLst>
              <a:gd name="adj" fmla="val 40010"/>
            </a:avLst>
          </a:prstGeom>
          <a:solidFill>
            <a:srgbClr val="282C32"/>
          </a:solidFill>
          <a:ln/>
          <a:effectLst>
            <a:outerShdw blurRad="50800" dist="25400" dir="13500000" algn="bl" rotWithShape="0">
              <a:srgbClr val="FFFFFF">
                <a:alpha val="10000"/>
              </a:srgbClr>
            </a:outerShdw>
          </a:effectLst>
        </p:spPr>
      </p:sp>
      <p:sp>
        <p:nvSpPr>
          <p:cNvPr id="7" name="Text 4"/>
          <p:cNvSpPr/>
          <p:nvPr/>
        </p:nvSpPr>
        <p:spPr>
          <a:xfrm>
            <a:off x="7258110" y="4393406"/>
            <a:ext cx="114181" cy="322659"/>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1</a:t>
            </a:r>
            <a:endParaRPr lang="en-US" sz="2500" dirty="0"/>
          </a:p>
        </p:txBody>
      </p:sp>
      <p:sp>
        <p:nvSpPr>
          <p:cNvPr id="8" name="Text 5"/>
          <p:cNvSpPr/>
          <p:nvPr/>
        </p:nvSpPr>
        <p:spPr>
          <a:xfrm>
            <a:off x="3502343" y="4299466"/>
            <a:ext cx="2688908" cy="335994"/>
          </a:xfrm>
          <a:prstGeom prst="rect">
            <a:avLst/>
          </a:prstGeom>
          <a:noFill/>
          <a:ln/>
        </p:spPr>
        <p:txBody>
          <a:bodyPr wrap="none" lIns="0" tIns="0" rIns="0" bIns="0" rtlCol="0" anchor="t"/>
          <a:lstStyle/>
          <a:p>
            <a:pPr marL="0" indent="0" algn="r">
              <a:lnSpc>
                <a:spcPts val="2600"/>
              </a:lnSpc>
              <a:buNone/>
            </a:pPr>
            <a:r>
              <a:rPr lang="en-US" sz="2100" b="1" dirty="0">
                <a:solidFill>
                  <a:srgbClr val="EEEFF5"/>
                </a:solidFill>
                <a:latin typeface="Barlow Bold" pitchFamily="34" charset="0"/>
                <a:ea typeface="Barlow Bold" pitchFamily="34" charset="-122"/>
                <a:cs typeface="Barlow Bold" pitchFamily="34" charset="-120"/>
              </a:rPr>
              <a:t>Data Cleaning</a:t>
            </a:r>
            <a:endParaRPr lang="en-US" sz="2100" dirty="0"/>
          </a:p>
        </p:txBody>
      </p:sp>
      <p:sp>
        <p:nvSpPr>
          <p:cNvPr id="9" name="Text 6"/>
          <p:cNvSpPr/>
          <p:nvPr/>
        </p:nvSpPr>
        <p:spPr>
          <a:xfrm>
            <a:off x="715208" y="4757976"/>
            <a:ext cx="5476042" cy="653653"/>
          </a:xfrm>
          <a:prstGeom prst="rect">
            <a:avLst/>
          </a:prstGeom>
          <a:noFill/>
          <a:ln/>
        </p:spPr>
        <p:txBody>
          <a:bodyPr wrap="square" lIns="0" tIns="0" rIns="0" bIns="0" rtlCol="0" anchor="t"/>
          <a:lstStyle/>
          <a:p>
            <a:pPr marL="0" indent="0" algn="r">
              <a:lnSpc>
                <a:spcPts val="2550"/>
              </a:lnSpc>
              <a:buNone/>
            </a:pPr>
            <a:r>
              <a:rPr lang="en-US" sz="1600" dirty="0">
                <a:solidFill>
                  <a:srgbClr val="EEEFF5"/>
                </a:solidFill>
                <a:latin typeface="Montserrat" pitchFamily="34" charset="0"/>
                <a:ea typeface="Montserrat" pitchFamily="34" charset="-122"/>
                <a:cs typeface="Montserrat" pitchFamily="34" charset="-120"/>
              </a:rPr>
              <a:t>Converted financial columns to numeric and handled missing values using mean imputation.</a:t>
            </a:r>
            <a:endParaRPr lang="en-US" sz="1600" dirty="0"/>
          </a:p>
        </p:txBody>
      </p:sp>
      <p:sp>
        <p:nvSpPr>
          <p:cNvPr id="10" name="Shape 7"/>
          <p:cNvSpPr/>
          <p:nvPr/>
        </p:nvSpPr>
        <p:spPr>
          <a:xfrm>
            <a:off x="7522190" y="5564981"/>
            <a:ext cx="715208" cy="22860"/>
          </a:xfrm>
          <a:prstGeom prst="roundRect">
            <a:avLst>
              <a:gd name="adj" fmla="val 804576"/>
            </a:avLst>
          </a:prstGeom>
          <a:solidFill>
            <a:srgbClr val="60646A"/>
          </a:solidFill>
          <a:ln/>
        </p:spPr>
      </p:sp>
      <p:sp>
        <p:nvSpPr>
          <p:cNvPr id="11" name="Shape 8"/>
          <p:cNvSpPr/>
          <p:nvPr/>
        </p:nvSpPr>
        <p:spPr>
          <a:xfrm>
            <a:off x="7085350" y="5346621"/>
            <a:ext cx="459700" cy="459700"/>
          </a:xfrm>
          <a:prstGeom prst="roundRect">
            <a:avLst>
              <a:gd name="adj" fmla="val 40010"/>
            </a:avLst>
          </a:prstGeom>
          <a:solidFill>
            <a:srgbClr val="282C32"/>
          </a:solidFill>
          <a:ln/>
          <a:effectLst>
            <a:outerShdw blurRad="50800" dist="25400" dir="13500000" algn="bl" rotWithShape="0">
              <a:srgbClr val="FFFFFF">
                <a:alpha val="10000"/>
              </a:srgbClr>
            </a:outerShdw>
          </a:effectLst>
        </p:spPr>
      </p:sp>
      <p:sp>
        <p:nvSpPr>
          <p:cNvPr id="12" name="Text 9"/>
          <p:cNvSpPr/>
          <p:nvPr/>
        </p:nvSpPr>
        <p:spPr>
          <a:xfrm>
            <a:off x="7224772" y="5415082"/>
            <a:ext cx="180737" cy="322659"/>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2</a:t>
            </a:r>
            <a:endParaRPr lang="en-US" sz="2500" dirty="0"/>
          </a:p>
        </p:txBody>
      </p:sp>
      <p:sp>
        <p:nvSpPr>
          <p:cNvPr id="13" name="Text 10"/>
          <p:cNvSpPr/>
          <p:nvPr/>
        </p:nvSpPr>
        <p:spPr>
          <a:xfrm>
            <a:off x="8439150" y="5321141"/>
            <a:ext cx="2688908" cy="335994"/>
          </a:xfrm>
          <a:prstGeom prst="rect">
            <a:avLst/>
          </a:prstGeom>
          <a:noFill/>
          <a:ln/>
        </p:spPr>
        <p:txBody>
          <a:bodyPr wrap="none" lIns="0" tIns="0" rIns="0" bIns="0" rtlCol="0" anchor="t"/>
          <a:lstStyle/>
          <a:p>
            <a:pPr marL="0" indent="0" algn="l">
              <a:lnSpc>
                <a:spcPts val="2600"/>
              </a:lnSpc>
              <a:buNone/>
            </a:pPr>
            <a:r>
              <a:rPr lang="en-US" sz="2100" b="1" dirty="0">
                <a:solidFill>
                  <a:srgbClr val="EEEFF5"/>
                </a:solidFill>
                <a:latin typeface="Barlow Bold" pitchFamily="34" charset="0"/>
                <a:ea typeface="Barlow Bold" pitchFamily="34" charset="-122"/>
                <a:cs typeface="Barlow Bold" pitchFamily="34" charset="-120"/>
              </a:rPr>
              <a:t>Feature Scaling</a:t>
            </a:r>
            <a:endParaRPr lang="en-US" sz="2100" dirty="0"/>
          </a:p>
        </p:txBody>
      </p:sp>
      <p:sp>
        <p:nvSpPr>
          <p:cNvPr id="14" name="Text 11"/>
          <p:cNvSpPr/>
          <p:nvPr/>
        </p:nvSpPr>
        <p:spPr>
          <a:xfrm>
            <a:off x="8439150" y="5779651"/>
            <a:ext cx="5476042" cy="653653"/>
          </a:xfrm>
          <a:prstGeom prst="rect">
            <a:avLst/>
          </a:prstGeom>
          <a:noFill/>
          <a:ln/>
        </p:spPr>
        <p:txBody>
          <a:bodyPr wrap="square" lIns="0" tIns="0" rIns="0" bIns="0" rtlCol="0" anchor="t"/>
          <a:lstStyle/>
          <a:p>
            <a:pPr marL="0" indent="0" algn="l">
              <a:lnSpc>
                <a:spcPts val="2550"/>
              </a:lnSpc>
              <a:buNone/>
            </a:pPr>
            <a:r>
              <a:rPr lang="en-US" sz="1600" dirty="0">
                <a:solidFill>
                  <a:srgbClr val="EEEFF5"/>
                </a:solidFill>
                <a:latin typeface="Montserrat" pitchFamily="34" charset="0"/>
                <a:ea typeface="Montserrat" pitchFamily="34" charset="-122"/>
                <a:cs typeface="Montserrat" pitchFamily="34" charset="-120"/>
              </a:rPr>
              <a:t>Normalized continuous features using StandardScaler to improve model performance.</a:t>
            </a:r>
            <a:endParaRPr lang="en-US" sz="1600" dirty="0"/>
          </a:p>
        </p:txBody>
      </p:sp>
      <p:sp>
        <p:nvSpPr>
          <p:cNvPr id="15" name="Shape 12"/>
          <p:cNvSpPr/>
          <p:nvPr/>
        </p:nvSpPr>
        <p:spPr>
          <a:xfrm>
            <a:off x="6393001" y="6484501"/>
            <a:ext cx="715208" cy="22860"/>
          </a:xfrm>
          <a:prstGeom prst="roundRect">
            <a:avLst>
              <a:gd name="adj" fmla="val 804576"/>
            </a:avLst>
          </a:prstGeom>
          <a:solidFill>
            <a:srgbClr val="60646A"/>
          </a:solidFill>
          <a:ln/>
        </p:spPr>
      </p:sp>
      <p:sp>
        <p:nvSpPr>
          <p:cNvPr id="16" name="Shape 13"/>
          <p:cNvSpPr/>
          <p:nvPr/>
        </p:nvSpPr>
        <p:spPr>
          <a:xfrm>
            <a:off x="7085350" y="6266140"/>
            <a:ext cx="459700" cy="459700"/>
          </a:xfrm>
          <a:prstGeom prst="roundRect">
            <a:avLst>
              <a:gd name="adj" fmla="val 40010"/>
            </a:avLst>
          </a:prstGeom>
          <a:solidFill>
            <a:srgbClr val="282C32"/>
          </a:solidFill>
          <a:ln/>
          <a:effectLst>
            <a:outerShdw blurRad="50800" dist="25400" dir="13500000" algn="bl" rotWithShape="0">
              <a:srgbClr val="FFFFFF">
                <a:alpha val="10000"/>
              </a:srgbClr>
            </a:outerShdw>
          </a:effectLst>
        </p:spPr>
      </p:sp>
      <p:sp>
        <p:nvSpPr>
          <p:cNvPr id="17" name="Text 14"/>
          <p:cNvSpPr/>
          <p:nvPr/>
        </p:nvSpPr>
        <p:spPr>
          <a:xfrm>
            <a:off x="7228106" y="6334601"/>
            <a:ext cx="174188" cy="322659"/>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3</a:t>
            </a:r>
            <a:endParaRPr lang="en-US" sz="2500" dirty="0"/>
          </a:p>
        </p:txBody>
      </p:sp>
      <p:sp>
        <p:nvSpPr>
          <p:cNvPr id="18" name="Text 15"/>
          <p:cNvSpPr/>
          <p:nvPr/>
        </p:nvSpPr>
        <p:spPr>
          <a:xfrm>
            <a:off x="3502343" y="6240661"/>
            <a:ext cx="2688908" cy="335994"/>
          </a:xfrm>
          <a:prstGeom prst="rect">
            <a:avLst/>
          </a:prstGeom>
          <a:noFill/>
          <a:ln/>
        </p:spPr>
        <p:txBody>
          <a:bodyPr wrap="none" lIns="0" tIns="0" rIns="0" bIns="0" rtlCol="0" anchor="t"/>
          <a:lstStyle/>
          <a:p>
            <a:pPr marL="0" indent="0" algn="r">
              <a:lnSpc>
                <a:spcPts val="2600"/>
              </a:lnSpc>
              <a:buNone/>
            </a:pPr>
            <a:r>
              <a:rPr lang="en-US" sz="2100" b="1" dirty="0">
                <a:solidFill>
                  <a:srgbClr val="EEEFF5"/>
                </a:solidFill>
                <a:latin typeface="Barlow Bold" pitchFamily="34" charset="0"/>
                <a:ea typeface="Barlow Bold" pitchFamily="34" charset="-122"/>
                <a:cs typeface="Barlow Bold" pitchFamily="34" charset="-120"/>
              </a:rPr>
              <a:t>Encoding</a:t>
            </a:r>
            <a:endParaRPr lang="en-US" sz="2100" dirty="0"/>
          </a:p>
        </p:txBody>
      </p:sp>
      <p:sp>
        <p:nvSpPr>
          <p:cNvPr id="19" name="Text 16"/>
          <p:cNvSpPr/>
          <p:nvPr/>
        </p:nvSpPr>
        <p:spPr>
          <a:xfrm>
            <a:off x="715208" y="6699171"/>
            <a:ext cx="5476042" cy="653653"/>
          </a:xfrm>
          <a:prstGeom prst="rect">
            <a:avLst/>
          </a:prstGeom>
          <a:noFill/>
          <a:ln/>
        </p:spPr>
        <p:txBody>
          <a:bodyPr wrap="square" lIns="0" tIns="0" rIns="0" bIns="0" rtlCol="0" anchor="t"/>
          <a:lstStyle/>
          <a:p>
            <a:pPr marL="0" indent="0" algn="r">
              <a:lnSpc>
                <a:spcPts val="2550"/>
              </a:lnSpc>
              <a:buNone/>
            </a:pPr>
            <a:r>
              <a:rPr lang="en-US" sz="1600" dirty="0">
                <a:solidFill>
                  <a:srgbClr val="EEEFF5"/>
                </a:solidFill>
                <a:latin typeface="Montserrat" pitchFamily="34" charset="0"/>
                <a:ea typeface="Montserrat" pitchFamily="34" charset="-122"/>
                <a:cs typeface="Montserrat" pitchFamily="34" charset="-120"/>
              </a:rPr>
              <a:t>Categorical features were encoded using one-hot encoding.</a:t>
            </a:r>
            <a:endParaRPr lang="en-US" sz="1600" dirty="0"/>
          </a:p>
        </p:txBody>
      </p:sp>
      <p:sp>
        <p:nvSpPr>
          <p:cNvPr id="20" name="Rectangle: Rounded Corners 19">
            <a:extLst>
              <a:ext uri="{FF2B5EF4-FFF2-40B4-BE49-F238E27FC236}">
                <a16:creationId xmlns:a16="http://schemas.microsoft.com/office/drawing/2014/main" id="{DBB22EC6-51B9-81F9-9478-98FB0356508B}"/>
              </a:ext>
            </a:extLst>
          </p:cNvPr>
          <p:cNvSpPr/>
          <p:nvPr/>
        </p:nvSpPr>
        <p:spPr>
          <a:xfrm>
            <a:off x="12761259" y="7679727"/>
            <a:ext cx="1775012" cy="510260"/>
          </a:xfrm>
          <a:prstGeom prst="roundRect">
            <a:avLst/>
          </a:prstGeom>
          <a:solidFill>
            <a:srgbClr val="282C32"/>
          </a:solidFill>
          <a:ln>
            <a:solidFill>
              <a:srgbClr val="28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632</Words>
  <Application>Microsoft Office PowerPoint</Application>
  <PresentationFormat>Custom</PresentationFormat>
  <Paragraphs>94</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Barlow Bold</vt:lpstr>
      <vt:lpstr>Microsoft Tai Le</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sehba khan</cp:lastModifiedBy>
  <cp:revision>2</cp:revision>
  <dcterms:created xsi:type="dcterms:W3CDTF">2024-11-16T11:24:33Z</dcterms:created>
  <dcterms:modified xsi:type="dcterms:W3CDTF">2024-11-17T08:49:00Z</dcterms:modified>
</cp:coreProperties>
</file>